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7" r:id="rId1"/>
  </p:sldMasterIdLst>
  <p:notesMasterIdLst>
    <p:notesMasterId r:id="rId19"/>
  </p:notesMasterIdLst>
  <p:handoutMasterIdLst>
    <p:handoutMasterId r:id="rId20"/>
  </p:handoutMasterIdLst>
  <p:sldIdLst>
    <p:sldId id="309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04" r:id="rId10"/>
    <p:sldId id="308" r:id="rId11"/>
    <p:sldId id="305" r:id="rId12"/>
    <p:sldId id="302" r:id="rId13"/>
    <p:sldId id="303" r:id="rId14"/>
    <p:sldId id="306" r:id="rId15"/>
    <p:sldId id="307" r:id="rId16"/>
    <p:sldId id="319" r:id="rId17"/>
    <p:sldId id="310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86355" autoAdjust="0"/>
  </p:normalViewPr>
  <p:slideViewPr>
    <p:cSldViewPr>
      <p:cViewPr varScale="1">
        <p:scale>
          <a:sx n="72" d="100"/>
          <a:sy n="72" d="100"/>
        </p:scale>
        <p:origin x="197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3732" y="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9760C9-8CD9-4A49-B1E0-45E3293DB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A0C91-B43F-4675-95F7-82D796C23E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64C04D-1DF3-4D54-8A0B-6D4F1AACDFCC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D07D8-3943-4C94-9987-02EC7FAA63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E9A1E-7A87-4DCD-B015-60CE09BAE7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79B754-EE2D-43AD-B396-513EA58192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6437F72-C31D-486B-AA3C-B68E1A9975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A2869FB-7023-485B-A365-24177CE5A7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72E9CF7B-72E7-4609-B74A-2C4D5465A8B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78C3CE20-9927-40F9-86F6-AB3E6CB7E3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607D7D96-1386-44B5-8CCF-611425B641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E3FD8D8A-9587-4982-83EC-CC667A666D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9F5A5C-7FAD-4DC6-B0AB-9B887D4607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5B138532-6E91-4F7E-ADC5-2128F67FE1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3CB98DF-120B-4F72-AB80-331D4274C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095DFC90-70E7-46C1-886E-8810D3FA16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296976-197E-45D1-A592-EDABEC93E43D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20AC2-92E6-4FA4-9CDA-A33B07125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D66ADA-7494-4937-AE66-22EC0D29FCC3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798E5-327D-450E-8D1D-665056C2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194FD-5900-4B3A-B316-9CC09BE6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094939-E1DD-40B4-8CF6-795F108171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384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5A025D-F56D-4ABE-8EB4-59E86FA59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48A676-C297-4469-903A-261A7139E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C079A4-0828-47B8-B1A5-8CF9C424BD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2C6633-CA75-4B78-9F59-F726D3EE9A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86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1" name="Date Placeholder 3">
            <a:extLst>
              <a:ext uri="{FF2B5EF4-FFF2-40B4-BE49-F238E27FC236}">
                <a16:creationId xmlns:a16="http://schemas.microsoft.com/office/drawing/2014/main" id="{916F4356-73FD-49D6-8018-7479DF88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C2BDA8-17B6-4412-9450-AFDE9666F112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192" name="Footer Placeholder 4">
            <a:extLst>
              <a:ext uri="{FF2B5EF4-FFF2-40B4-BE49-F238E27FC236}">
                <a16:creationId xmlns:a16="http://schemas.microsoft.com/office/drawing/2014/main" id="{E1160185-E43C-4FE8-AF90-EB088914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" name="Slide Number Placeholder 5">
            <a:extLst>
              <a:ext uri="{FF2B5EF4-FFF2-40B4-BE49-F238E27FC236}">
                <a16:creationId xmlns:a16="http://schemas.microsoft.com/office/drawing/2014/main" id="{88EEF0B0-D102-426F-A303-1760A54B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923C07-4DD7-4211-9A5E-0E3E2B521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35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47269-06C0-4B24-9DA2-F6135941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6CF163-03DD-4EEC-9BC2-318DFD0587D8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669D9-6BC6-415E-828E-B37CF001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B74DF-6879-4E09-A347-1B7A3300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A08C64-8F42-4E1E-8CBB-6F9B3E90B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09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FB168-5DEB-441F-98A8-DD8ABBA0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DC608C-DC2E-4134-A6B7-CE9F8261CB1A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3A8BB-F902-495A-A2DD-3365BD76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7F7C7-0115-4FE6-9882-38345362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8019FB-C99D-4704-BAEE-E8D1AC260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40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DF0A39-242E-4171-AB28-890D55A1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DD30D8-D009-445B-B2D7-6F93A5BF7212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09F952-8ED9-4D56-8D38-A5FBD5C6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FFAD7-3BA7-489D-A69D-CB192D83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2FF14C-C7A2-49CD-BDD9-59F72E0EF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56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7F703-CE93-4881-A777-F1C43583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AD6FC2-119D-46B2-A9DD-1E77BE848C9D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3610F-1B56-4D63-BFA6-3D7071C2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B9DA4-52FB-465E-8A69-DDD2073C3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737928-630E-4613-8B0D-5A55CC51A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80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C2F88-3A7D-4B05-B751-8C6849C1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A21DA3-80B8-4141-A79C-2FB3D48CAB24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8D33E-7BF2-42B5-9C11-141F508E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82868-C3E4-4833-BDC7-C6D6E0CC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893A2F-7EA8-4DB3-9E85-BA969FA4B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71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D68B6-FF32-4AFB-A67B-B610294C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76C2EB-0E56-4A25-AE2F-D1EFFD057F0F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91CCC-14D0-48CC-8981-9FD1988A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582A3-C2C3-4B7E-B7D3-DC095412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CD57D7-6248-46B8-9FCB-F8D9795EF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75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CA7AC-904C-4712-A51F-F3D29321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B3C17C-A12B-4481-9258-0FAC9981467C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0D418-4004-409F-A12D-F44C2F22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57945-98AC-4D4E-97D9-D8B7697A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6356B3-5CC7-4E61-AFA1-040E2B9BA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A88542A-68A1-4945-8979-3F01CD511A4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EF99041-AD6F-47A4-B441-8D6F8C9218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5E097-0545-49DF-B1A7-0237CA8CE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488E2A1-2357-405C-AB20-32A148452046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4783F-98E0-4513-8586-0787E817D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18B31-F0FF-410B-BB45-2C6091302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A9FCDF-1A8E-4B69-AA26-934968419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C982AA-74EA-4A0B-9F00-C2AB8CA9DEC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76200"/>
            <a:ext cx="9144000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20" r:id="rId1"/>
    <p:sldLayoutId id="2147485521" r:id="rId2"/>
    <p:sldLayoutId id="2147485522" r:id="rId3"/>
    <p:sldLayoutId id="2147485523" r:id="rId4"/>
    <p:sldLayoutId id="2147485524" r:id="rId5"/>
    <p:sldLayoutId id="2147485525" r:id="rId6"/>
    <p:sldLayoutId id="2147485526" r:id="rId7"/>
    <p:sldLayoutId id="2147485527" r:id="rId8"/>
    <p:sldLayoutId id="2147485528" r:id="rId9"/>
    <p:sldLayoutId id="214748552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mna.ny.gov/job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mna.ny.gov/job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jobs.gov/job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mna.ny.gov/jobs/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mna.ny.gov/jobs/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mna.ny.gov/job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mna.ny.gov/job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blichealth.va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mna.ny.g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F4377-FD9F-4D9F-8A52-EB2D68148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26581"/>
            <a:ext cx="6705601" cy="1143000"/>
          </a:xfrm>
        </p:spPr>
        <p:txBody>
          <a:bodyPr/>
          <a:lstStyle/>
          <a:p>
            <a:r>
              <a:rPr lang="en-US" sz="4000" dirty="0"/>
              <a:t>NYNG Retirement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70836-ACA5-4E05-B144-73C45E02E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94" y="1524000"/>
            <a:ext cx="8462211" cy="4239127"/>
          </a:xfrm>
        </p:spPr>
        <p:txBody>
          <a:bodyPr/>
          <a:lstStyle/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5200" b="1" dirty="0"/>
              <a:t>NEW YORK NATIONAL GUARD</a:t>
            </a:r>
          </a:p>
          <a:p>
            <a:pPr marL="0" indent="0" algn="ctr">
              <a:buNone/>
            </a:pPr>
            <a:r>
              <a:rPr lang="en-US" sz="4400" b="1" dirty="0"/>
              <a:t>Transition Assistance Specialist</a:t>
            </a:r>
          </a:p>
          <a:p>
            <a:pPr marL="0" indent="0" algn="ctr">
              <a:buNone/>
            </a:pPr>
            <a:r>
              <a:rPr lang="en-US" sz="4400" b="1" dirty="0"/>
              <a:t>(TAS)</a:t>
            </a:r>
          </a:p>
          <a:p>
            <a:pPr marL="0" indent="0" algn="ctr">
              <a:buNone/>
            </a:pP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Larry D. Linville</a:t>
            </a:r>
            <a:endParaRPr lang="en-US" sz="2400" b="1" dirty="0"/>
          </a:p>
          <a:p>
            <a:pPr marL="0" indent="0" algn="ctr">
              <a:buNone/>
            </a:pP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67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F3FACE7-A986-4306-A993-218686FD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957"/>
            <a:ext cx="6781800" cy="1143000"/>
          </a:xfrm>
        </p:spPr>
        <p:txBody>
          <a:bodyPr/>
          <a:lstStyle/>
          <a:p>
            <a:r>
              <a:rPr lang="en-US" altLang="en-US" dirty="0"/>
              <a:t>Civilian</a:t>
            </a:r>
          </a:p>
        </p:txBody>
      </p:sp>
      <p:pic>
        <p:nvPicPr>
          <p:cNvPr id="15363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18DB952-090B-46CB-8A30-500F1091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" b="65379"/>
          <a:stretch>
            <a:fillRect/>
          </a:stretch>
        </p:blipFill>
        <p:spPr bwMode="auto">
          <a:xfrm>
            <a:off x="685800" y="1454150"/>
            <a:ext cx="59436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0B65D8-2839-4C55-B237-6BAE4B919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74" r="-287"/>
          <a:stretch>
            <a:fillRect/>
          </a:stretch>
        </p:blipFill>
        <p:spPr bwMode="auto">
          <a:xfrm>
            <a:off x="685800" y="3998913"/>
            <a:ext cx="59436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6">
            <a:extLst>
              <a:ext uri="{FF2B5EF4-FFF2-40B4-BE49-F238E27FC236}">
                <a16:creationId xmlns:a16="http://schemas.microsoft.com/office/drawing/2014/main" id="{2D655DCB-ACE8-4348-A411-1C0157258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454150"/>
            <a:ext cx="1295400" cy="3746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EDE55A-0F7E-4524-9C44-A8926C31B88B}"/>
              </a:ext>
            </a:extLst>
          </p:cNvPr>
          <p:cNvCxnSpPr>
            <a:cxnSpLocks/>
          </p:cNvCxnSpPr>
          <p:nvPr/>
        </p:nvCxnSpPr>
        <p:spPr>
          <a:xfrm flipH="1" flipV="1">
            <a:off x="6661150" y="1882775"/>
            <a:ext cx="425450" cy="8239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F1FBEFA-E9CB-4A06-9460-67E58ADD3A07}"/>
              </a:ext>
            </a:extLst>
          </p:cNvPr>
          <p:cNvSpPr txBox="1"/>
          <p:nvPr/>
        </p:nvSpPr>
        <p:spPr>
          <a:xfrm>
            <a:off x="6523038" y="2706688"/>
            <a:ext cx="24225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Step 3: </a:t>
            </a:r>
            <a:r>
              <a:rPr lang="en-US" sz="2400" dirty="0">
                <a:latin typeface="+mn-lt"/>
              </a:rPr>
              <a:t>Click “Civilian Job Opportunities”</a:t>
            </a:r>
          </a:p>
        </p:txBody>
      </p:sp>
      <p:sp>
        <p:nvSpPr>
          <p:cNvPr id="15368" name="TextBox 27">
            <a:extLst>
              <a:ext uri="{FF2B5EF4-FFF2-40B4-BE49-F238E27FC236}">
                <a16:creationId xmlns:a16="http://schemas.microsoft.com/office/drawing/2014/main" id="{1E6DC2CD-5359-4681-8AB3-2E4B7D3BE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4724400"/>
            <a:ext cx="4456112" cy="14303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B846AA-517F-4E51-98B8-532BCFDB2671}"/>
              </a:ext>
            </a:extLst>
          </p:cNvPr>
          <p:cNvCxnSpPr>
            <a:cxnSpLocks/>
          </p:cNvCxnSpPr>
          <p:nvPr/>
        </p:nvCxnSpPr>
        <p:spPr>
          <a:xfrm flipH="1" flipV="1">
            <a:off x="5141913" y="6019800"/>
            <a:ext cx="1519237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0042463-A433-4244-853D-2F10FF1894A7}"/>
              </a:ext>
            </a:extLst>
          </p:cNvPr>
          <p:cNvSpPr txBox="1"/>
          <p:nvPr/>
        </p:nvSpPr>
        <p:spPr>
          <a:xfrm>
            <a:off x="6492875" y="6019800"/>
            <a:ext cx="24828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Click here to see job posting/announcements</a:t>
            </a:r>
          </a:p>
        </p:txBody>
      </p:sp>
      <p:sp>
        <p:nvSpPr>
          <p:cNvPr id="15371" name="TextBox 22">
            <a:extLst>
              <a:ext uri="{FF2B5EF4-FFF2-40B4-BE49-F238E27FC236}">
                <a16:creationId xmlns:a16="http://schemas.microsoft.com/office/drawing/2014/main" id="{A068E9C1-C0AF-4FE4-839E-8FFE86B1A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6429375"/>
            <a:ext cx="3044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hlinkClick r:id="rId3"/>
              </a:rPr>
              <a:t>https://dmna.ny.gov/jobs/</a:t>
            </a:r>
            <a:endParaRPr lang="en-US" alt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D0A4659-8E87-4268-85D1-4D99A46F3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4769"/>
            <a:ext cx="6781800" cy="1143000"/>
          </a:xfrm>
        </p:spPr>
        <p:txBody>
          <a:bodyPr/>
          <a:lstStyle/>
          <a:p>
            <a:r>
              <a:rPr lang="en-US" altLang="en-US" sz="3600" dirty="0"/>
              <a:t>AGR, Counterdrug, &amp; ADOS</a:t>
            </a:r>
          </a:p>
        </p:txBody>
      </p:sp>
      <p:pic>
        <p:nvPicPr>
          <p:cNvPr id="1638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1E3B5A-E9AF-4A3C-B95D-AA8A489052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1288" y="1219200"/>
            <a:ext cx="4495800" cy="5435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5173D6-3782-4D93-A864-8F445B3BF307}"/>
              </a:ext>
            </a:extLst>
          </p:cNvPr>
          <p:cNvSpPr txBox="1"/>
          <p:nvPr/>
        </p:nvSpPr>
        <p:spPr>
          <a:xfrm>
            <a:off x="76200" y="1447800"/>
            <a:ext cx="2286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Step 3: </a:t>
            </a:r>
            <a:r>
              <a:rPr lang="en-US" sz="2400" dirty="0">
                <a:latin typeface="+mn-lt"/>
              </a:rPr>
              <a:t>Click “AGR, Counterdrug, &amp; ADOS”</a:t>
            </a:r>
          </a:p>
        </p:txBody>
      </p:sp>
      <p:sp>
        <p:nvSpPr>
          <p:cNvPr id="16389" name="TextBox 6">
            <a:extLst>
              <a:ext uri="{FF2B5EF4-FFF2-40B4-BE49-F238E27FC236}">
                <a16:creationId xmlns:a16="http://schemas.microsoft.com/office/drawing/2014/main" id="{64FAC465-9F46-49CC-A88B-4A96A0814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219200"/>
            <a:ext cx="1143000" cy="3095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235639-3280-4264-9635-55BFB8053503}"/>
              </a:ext>
            </a:extLst>
          </p:cNvPr>
          <p:cNvCxnSpPr>
            <a:cxnSpLocks/>
          </p:cNvCxnSpPr>
          <p:nvPr/>
        </p:nvCxnSpPr>
        <p:spPr>
          <a:xfrm flipV="1">
            <a:off x="1966913" y="1528763"/>
            <a:ext cx="1400175" cy="447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17">
            <a:extLst>
              <a:ext uri="{FF2B5EF4-FFF2-40B4-BE49-F238E27FC236}">
                <a16:creationId xmlns:a16="http://schemas.microsoft.com/office/drawing/2014/main" id="{5B304E56-326F-4223-8289-1F96CE414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1976438"/>
            <a:ext cx="2195512" cy="3095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92" name="TextBox 18">
            <a:extLst>
              <a:ext uri="{FF2B5EF4-FFF2-40B4-BE49-F238E27FC236}">
                <a16:creationId xmlns:a16="http://schemas.microsoft.com/office/drawing/2014/main" id="{2A639EA9-FD2B-4845-93A2-4F89ED543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1976438"/>
            <a:ext cx="2195512" cy="3095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C64EF1-2D11-409C-A21F-22553DD9BB09}"/>
              </a:ext>
            </a:extLst>
          </p:cNvPr>
          <p:cNvCxnSpPr>
            <a:cxnSpLocks/>
          </p:cNvCxnSpPr>
          <p:nvPr/>
        </p:nvCxnSpPr>
        <p:spPr>
          <a:xfrm flipV="1">
            <a:off x="1828800" y="2146300"/>
            <a:ext cx="1462088" cy="14208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629BF0-799D-40FE-96AA-44716778189C}"/>
              </a:ext>
            </a:extLst>
          </p:cNvPr>
          <p:cNvCxnSpPr>
            <a:cxnSpLocks/>
          </p:cNvCxnSpPr>
          <p:nvPr/>
        </p:nvCxnSpPr>
        <p:spPr>
          <a:xfrm flipH="1" flipV="1">
            <a:off x="6934200" y="2130425"/>
            <a:ext cx="990600" cy="1146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AE13548-B10F-47F6-85A8-F4EE36F5D9C1}"/>
              </a:ext>
            </a:extLst>
          </p:cNvPr>
          <p:cNvSpPr txBox="1"/>
          <p:nvPr/>
        </p:nvSpPr>
        <p:spPr>
          <a:xfrm>
            <a:off x="0" y="3276600"/>
            <a:ext cx="2286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Step 4a: </a:t>
            </a:r>
            <a:r>
              <a:rPr lang="en-US" sz="2400" dirty="0">
                <a:latin typeface="+mn-lt"/>
              </a:rPr>
              <a:t>Application Instructions for </a:t>
            </a:r>
            <a:r>
              <a:rPr lang="en-US" sz="2400" b="1" u="sng" dirty="0">
                <a:latin typeface="+mn-lt"/>
              </a:rPr>
              <a:t>Army </a:t>
            </a:r>
            <a:r>
              <a:rPr lang="en-US" sz="2400" dirty="0">
                <a:latin typeface="+mn-lt"/>
              </a:rPr>
              <a:t>Positions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A45341-79A6-4BAE-9C4A-F078579D87E1}"/>
              </a:ext>
            </a:extLst>
          </p:cNvPr>
          <p:cNvSpPr txBox="1"/>
          <p:nvPr/>
        </p:nvSpPr>
        <p:spPr>
          <a:xfrm>
            <a:off x="7162800" y="3200400"/>
            <a:ext cx="19812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Step 4b: </a:t>
            </a:r>
            <a:r>
              <a:rPr lang="en-US" sz="2400" dirty="0">
                <a:latin typeface="+mn-lt"/>
              </a:rPr>
              <a:t>Application Instructions for </a:t>
            </a:r>
            <a:r>
              <a:rPr lang="en-US" sz="2400" b="1" u="sng" dirty="0">
                <a:latin typeface="+mn-lt"/>
              </a:rPr>
              <a:t>Air </a:t>
            </a:r>
            <a:r>
              <a:rPr lang="en-US" sz="2400" dirty="0">
                <a:latin typeface="+mn-lt"/>
              </a:rPr>
              <a:t>Positions</a:t>
            </a:r>
          </a:p>
        </p:txBody>
      </p:sp>
      <p:sp>
        <p:nvSpPr>
          <p:cNvPr id="16397" name="TextBox 27">
            <a:extLst>
              <a:ext uri="{FF2B5EF4-FFF2-40B4-BE49-F238E27FC236}">
                <a16:creationId xmlns:a16="http://schemas.microsoft.com/office/drawing/2014/main" id="{2626AA35-9E1D-4C03-A989-81BA4F4DE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795838"/>
            <a:ext cx="776288" cy="190976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5A452DC-13D0-4999-B4C8-5DE0E086CC6B}"/>
              </a:ext>
            </a:extLst>
          </p:cNvPr>
          <p:cNvCxnSpPr>
            <a:cxnSpLocks/>
          </p:cNvCxnSpPr>
          <p:nvPr/>
        </p:nvCxnSpPr>
        <p:spPr>
          <a:xfrm flipH="1">
            <a:off x="2119313" y="4970463"/>
            <a:ext cx="471487" cy="396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4EE8735-B6B0-4C98-ACD6-3C8C5E839C2C}"/>
              </a:ext>
            </a:extLst>
          </p:cNvPr>
          <p:cNvSpPr txBox="1"/>
          <p:nvPr/>
        </p:nvSpPr>
        <p:spPr>
          <a:xfrm>
            <a:off x="-76200" y="5410200"/>
            <a:ext cx="2667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Click here to see job posting/announcements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6EAFDB-94A9-4F79-876F-BB0681DFA51E}"/>
              </a:ext>
            </a:extLst>
          </p:cNvPr>
          <p:cNvSpPr txBox="1"/>
          <p:nvPr/>
        </p:nvSpPr>
        <p:spPr>
          <a:xfrm>
            <a:off x="7177088" y="6369050"/>
            <a:ext cx="1966912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50" dirty="0">
                <a:hlinkClick r:id="rId3"/>
              </a:rPr>
              <a:t>https://dmna.ny.gov/jobs/</a:t>
            </a:r>
            <a:endParaRPr lang="en-US" sz="12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D696F25-8F39-4AEC-93B3-7CF39B4E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6357"/>
            <a:ext cx="6705600" cy="1143000"/>
          </a:xfrm>
        </p:spPr>
        <p:txBody>
          <a:bodyPr/>
          <a:lstStyle/>
          <a:p>
            <a:r>
              <a:rPr lang="en-US" altLang="en-US" sz="4000" dirty="0"/>
              <a:t>Technician- T32, T5</a:t>
            </a:r>
          </a:p>
        </p:txBody>
      </p:sp>
      <p:pic>
        <p:nvPicPr>
          <p:cNvPr id="17411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960554-5E07-4336-9844-0483634121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2209800" y="1447800"/>
            <a:ext cx="4386263" cy="2667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3D99D2-87DF-4A0F-A1A2-215BDE0D7321}"/>
              </a:ext>
            </a:extLst>
          </p:cNvPr>
          <p:cNvSpPr txBox="1"/>
          <p:nvPr/>
        </p:nvSpPr>
        <p:spPr>
          <a:xfrm>
            <a:off x="-152400" y="1371600"/>
            <a:ext cx="1981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Step 3: </a:t>
            </a:r>
            <a:r>
              <a:rPr lang="en-US" sz="2400" dirty="0">
                <a:latin typeface="+mn-lt"/>
              </a:rPr>
              <a:t>Click “Technician”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D50F94-A878-4DAE-A43B-1E1AC550E9AE}"/>
              </a:ext>
            </a:extLst>
          </p:cNvPr>
          <p:cNvCxnSpPr>
            <a:cxnSpLocks/>
          </p:cNvCxnSpPr>
          <p:nvPr/>
        </p:nvCxnSpPr>
        <p:spPr>
          <a:xfrm flipV="1">
            <a:off x="1676400" y="1787525"/>
            <a:ext cx="762000" cy="193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2">
            <a:extLst>
              <a:ext uri="{FF2B5EF4-FFF2-40B4-BE49-F238E27FC236}">
                <a16:creationId xmlns:a16="http://schemas.microsoft.com/office/drawing/2014/main" id="{DA70BF1D-ACFD-4DA4-BA76-1ADCCC58E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377950"/>
            <a:ext cx="750888" cy="3762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5832DA-DFA4-4B62-B952-853F7784799F}"/>
              </a:ext>
            </a:extLst>
          </p:cNvPr>
          <p:cNvSpPr txBox="1"/>
          <p:nvPr/>
        </p:nvSpPr>
        <p:spPr>
          <a:xfrm>
            <a:off x="0" y="3124200"/>
            <a:ext cx="1981200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Step 4: </a:t>
            </a:r>
            <a:r>
              <a:rPr lang="en-US" sz="2400" dirty="0">
                <a:latin typeface="+mn-lt"/>
              </a:rPr>
              <a:t>Click on Job Posting, which will redirect you to the job posting on </a:t>
            </a:r>
            <a:r>
              <a:rPr lang="en-US" sz="2400" dirty="0">
                <a:latin typeface="+mn-lt"/>
                <a:hlinkClick r:id="rId3"/>
              </a:rPr>
              <a:t>usajobs.gov</a:t>
            </a:r>
            <a:endParaRPr lang="en-US" sz="2400" dirty="0">
              <a:latin typeface="+mn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479AD4-F4C4-44A5-B10D-8475B1BCBD5D}"/>
              </a:ext>
            </a:extLst>
          </p:cNvPr>
          <p:cNvCxnSpPr>
            <a:cxnSpLocks/>
          </p:cNvCxnSpPr>
          <p:nvPr/>
        </p:nvCxnSpPr>
        <p:spPr>
          <a:xfrm flipV="1">
            <a:off x="1600200" y="3402013"/>
            <a:ext cx="457200" cy="331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7" name="TextBox 22">
            <a:extLst>
              <a:ext uri="{FF2B5EF4-FFF2-40B4-BE49-F238E27FC236}">
                <a16:creationId xmlns:a16="http://schemas.microsoft.com/office/drawing/2014/main" id="{406837C2-0542-43A2-B263-6B9767C05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68613"/>
            <a:ext cx="914400" cy="4079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7418" name="Picture 2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B463EA5-20F1-4B4D-AB30-7ABF92CCD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4848225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37D65E-872B-483C-9BB5-DC29AB25F920}"/>
              </a:ext>
            </a:extLst>
          </p:cNvPr>
          <p:cNvCxnSpPr>
            <a:cxnSpLocks/>
          </p:cNvCxnSpPr>
          <p:nvPr/>
        </p:nvCxnSpPr>
        <p:spPr>
          <a:xfrm flipV="1">
            <a:off x="1828800" y="4524375"/>
            <a:ext cx="1828800" cy="10382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0" name="TextBox 40">
            <a:hlinkClick r:id="rId5"/>
            <a:extLst>
              <a:ext uri="{FF2B5EF4-FFF2-40B4-BE49-F238E27FC236}">
                <a16:creationId xmlns:a16="http://schemas.microsoft.com/office/drawing/2014/main" id="{37F48A5F-6A34-493E-A274-8D8944CB6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1504950"/>
            <a:ext cx="2197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hlinkClick r:id="rId5"/>
              </a:rPr>
              <a:t>https://dmna.ny.gov/jobs/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E6EE6FE-8623-4120-A094-40C9922E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1913"/>
            <a:ext cx="6629400" cy="1143000"/>
          </a:xfrm>
        </p:spPr>
        <p:txBody>
          <a:bodyPr/>
          <a:lstStyle/>
          <a:p>
            <a:r>
              <a:rPr lang="en-US" altLang="en-US" dirty="0"/>
              <a:t>Title 32</a:t>
            </a:r>
          </a:p>
        </p:txBody>
      </p:sp>
      <p:pic>
        <p:nvPicPr>
          <p:cNvPr id="18435" name="Content Placeholder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F8DD884-490C-4F08-AF72-80EC2BA3C7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t="47366" r="1170" b="25745"/>
          <a:stretch>
            <a:fillRect/>
          </a:stretch>
        </p:blipFill>
        <p:spPr>
          <a:xfrm>
            <a:off x="0" y="1295400"/>
            <a:ext cx="9144000" cy="1239838"/>
          </a:xfrm>
        </p:spPr>
      </p:pic>
      <p:pic>
        <p:nvPicPr>
          <p:cNvPr id="1843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4EB2490-B350-4F56-B348-CC86D142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625725"/>
            <a:ext cx="59594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6">
            <a:extLst>
              <a:ext uri="{FF2B5EF4-FFF2-40B4-BE49-F238E27FC236}">
                <a16:creationId xmlns:a16="http://schemas.microsoft.com/office/drawing/2014/main" id="{DD991DC0-B4DE-4424-BB32-3CD9B69DA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727200"/>
            <a:ext cx="3576637" cy="3762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8" name="TextBox 7">
            <a:extLst>
              <a:ext uri="{FF2B5EF4-FFF2-40B4-BE49-F238E27FC236}">
                <a16:creationId xmlns:a16="http://schemas.microsoft.com/office/drawing/2014/main" id="{BF32F5C9-8F5F-4E07-9383-A89C354D7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333500"/>
            <a:ext cx="1385888" cy="5715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B998DB-59D6-4F6D-8C17-D3B94559338F}"/>
              </a:ext>
            </a:extLst>
          </p:cNvPr>
          <p:cNvCxnSpPr>
            <a:cxnSpLocks/>
          </p:cNvCxnSpPr>
          <p:nvPr/>
        </p:nvCxnSpPr>
        <p:spPr>
          <a:xfrm flipV="1">
            <a:off x="762000" y="2133600"/>
            <a:ext cx="0" cy="803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B4A885-9A6D-42B0-B80C-30F5DF92953D}"/>
              </a:ext>
            </a:extLst>
          </p:cNvPr>
          <p:cNvSpPr txBox="1"/>
          <p:nvPr/>
        </p:nvSpPr>
        <p:spPr>
          <a:xfrm>
            <a:off x="-6350" y="2876550"/>
            <a:ext cx="1800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Confirm the job is Title 32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D085EA6-AC07-4BDA-934B-ECB02F2A6EE9}"/>
              </a:ext>
            </a:extLst>
          </p:cNvPr>
          <p:cNvCxnSpPr>
            <a:cxnSpLocks/>
          </p:cNvCxnSpPr>
          <p:nvPr/>
        </p:nvCxnSpPr>
        <p:spPr>
          <a:xfrm flipV="1">
            <a:off x="1676400" y="3055938"/>
            <a:ext cx="390525" cy="12033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7DFE0CF-EBB3-4E65-B4FE-E34F2D3B4C52}"/>
              </a:ext>
            </a:extLst>
          </p:cNvPr>
          <p:cNvSpPr txBox="1"/>
          <p:nvPr/>
        </p:nvSpPr>
        <p:spPr>
          <a:xfrm>
            <a:off x="-85725" y="4259263"/>
            <a:ext cx="215265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Scroll down to the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Requirements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section for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Title 32 Conditions of Employment</a:t>
            </a:r>
          </a:p>
        </p:txBody>
      </p:sp>
      <p:sp>
        <p:nvSpPr>
          <p:cNvPr id="18443" name="TextBox 22">
            <a:extLst>
              <a:ext uri="{FF2B5EF4-FFF2-40B4-BE49-F238E27FC236}">
                <a16:creationId xmlns:a16="http://schemas.microsoft.com/office/drawing/2014/main" id="{AF37F707-C194-45FB-B360-D2C0A7E62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2573338"/>
            <a:ext cx="2341562" cy="3635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5FDC03-BCFD-440B-ABF7-C0B5B5327517}"/>
              </a:ext>
            </a:extLst>
          </p:cNvPr>
          <p:cNvSpPr txBox="1"/>
          <p:nvPr/>
        </p:nvSpPr>
        <p:spPr>
          <a:xfrm>
            <a:off x="7848600" y="3213100"/>
            <a:ext cx="1295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Step 5: </a:t>
            </a:r>
            <a:r>
              <a:rPr lang="en-US" sz="2000" dirty="0">
                <a:latin typeface="+mn-lt"/>
              </a:rPr>
              <a:t>Click here to </a:t>
            </a:r>
            <a:r>
              <a:rPr lang="en-US" sz="2000" b="1" dirty="0">
                <a:latin typeface="+mn-lt"/>
              </a:rPr>
              <a:t>“Apply”</a:t>
            </a:r>
            <a:endParaRPr lang="en-US" sz="2000" dirty="0">
              <a:latin typeface="+mn-lt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9D556B6-9D2A-4EC6-B6A9-D9A51C15B660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8077200" y="1981200"/>
            <a:ext cx="419100" cy="1231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6" name="TextBox 44">
            <a:extLst>
              <a:ext uri="{FF2B5EF4-FFF2-40B4-BE49-F238E27FC236}">
                <a16:creationId xmlns:a16="http://schemas.microsoft.com/office/drawing/2014/main" id="{ED292821-E3D8-49AD-B301-CD2CEDDBF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" y="6361113"/>
            <a:ext cx="301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hlinkClick r:id="rId5"/>
              </a:rPr>
              <a:t>https://dmna.ny.gov/jobs/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8447" name="TextBox 49">
            <a:extLst>
              <a:ext uri="{FF2B5EF4-FFF2-40B4-BE49-F238E27FC236}">
                <a16:creationId xmlns:a16="http://schemas.microsoft.com/office/drawing/2014/main" id="{E39F5418-453E-4474-B3C4-EE24A54D1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2813" y="3248025"/>
            <a:ext cx="2465387" cy="274638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C90E63A-453A-4F5B-BE9B-F1C3CDF5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3813"/>
            <a:ext cx="6629400" cy="1143000"/>
          </a:xfrm>
        </p:spPr>
        <p:txBody>
          <a:bodyPr/>
          <a:lstStyle/>
          <a:p>
            <a:r>
              <a:rPr lang="en-US" altLang="en-US" dirty="0"/>
              <a:t>Title 5</a:t>
            </a:r>
          </a:p>
        </p:txBody>
      </p:sp>
      <p:pic>
        <p:nvPicPr>
          <p:cNvPr id="20483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E00FB96-F6DE-492C-B660-F05AD2637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" b="46938"/>
          <a:stretch>
            <a:fillRect/>
          </a:stretch>
        </p:blipFill>
        <p:spPr bwMode="auto">
          <a:xfrm>
            <a:off x="0" y="1406525"/>
            <a:ext cx="90852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9">
            <a:extLst>
              <a:ext uri="{FF2B5EF4-FFF2-40B4-BE49-F238E27FC236}">
                <a16:creationId xmlns:a16="http://schemas.microsoft.com/office/drawing/2014/main" id="{BFC395B3-5E80-4B8E-9300-FB901F26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831975"/>
            <a:ext cx="3576638" cy="3746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6E53DB-AF4A-4FFF-9EB6-61AB4A2394F4}"/>
              </a:ext>
            </a:extLst>
          </p:cNvPr>
          <p:cNvCxnSpPr>
            <a:cxnSpLocks/>
          </p:cNvCxnSpPr>
          <p:nvPr/>
        </p:nvCxnSpPr>
        <p:spPr>
          <a:xfrm flipV="1">
            <a:off x="762000" y="2206625"/>
            <a:ext cx="0" cy="803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97E230B-3FF7-4807-868C-17161647CE08}"/>
              </a:ext>
            </a:extLst>
          </p:cNvPr>
          <p:cNvSpPr txBox="1"/>
          <p:nvPr/>
        </p:nvSpPr>
        <p:spPr>
          <a:xfrm>
            <a:off x="0" y="3009900"/>
            <a:ext cx="1800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Confirm the job is Title 5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487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88CD159-1293-41E8-B49F-18CDC9FE3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2743200"/>
            <a:ext cx="64008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DDB62C-C91D-4F42-A025-061EA4270FE4}"/>
              </a:ext>
            </a:extLst>
          </p:cNvPr>
          <p:cNvSpPr txBox="1"/>
          <p:nvPr/>
        </p:nvSpPr>
        <p:spPr>
          <a:xfrm>
            <a:off x="44450" y="4649788"/>
            <a:ext cx="189865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Scroll down to the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Requirements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section for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Title 5 Conditions of Employment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387179-7838-461E-B50F-D06497B634BB}"/>
              </a:ext>
            </a:extLst>
          </p:cNvPr>
          <p:cNvCxnSpPr>
            <a:cxnSpLocks/>
          </p:cNvCxnSpPr>
          <p:nvPr/>
        </p:nvCxnSpPr>
        <p:spPr>
          <a:xfrm flipV="1">
            <a:off x="1524000" y="3200400"/>
            <a:ext cx="339725" cy="14493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TextBox 19">
            <a:extLst>
              <a:ext uri="{FF2B5EF4-FFF2-40B4-BE49-F238E27FC236}">
                <a16:creationId xmlns:a16="http://schemas.microsoft.com/office/drawing/2014/main" id="{D3BD6EFF-41FF-4DD7-82BA-B34EDE577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2776538"/>
            <a:ext cx="2341562" cy="3635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FA4F46-B5E8-4D0F-85ED-B92D2FB83CAC}"/>
              </a:ext>
            </a:extLst>
          </p:cNvPr>
          <p:cNvSpPr txBox="1"/>
          <p:nvPr/>
        </p:nvSpPr>
        <p:spPr>
          <a:xfrm>
            <a:off x="7848600" y="3200400"/>
            <a:ext cx="1295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Step 5: </a:t>
            </a:r>
            <a:r>
              <a:rPr lang="en-US" sz="2000" dirty="0">
                <a:latin typeface="+mn-lt"/>
              </a:rPr>
              <a:t>Click here to </a:t>
            </a:r>
            <a:r>
              <a:rPr lang="en-US" sz="2000" b="1" dirty="0">
                <a:latin typeface="+mn-lt"/>
              </a:rPr>
              <a:t>“Apply”</a:t>
            </a:r>
            <a:endParaRPr lang="en-US" sz="2000" dirty="0">
              <a:latin typeface="+mn-lt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8A4B8C-B70A-49F7-AFF8-B361591D46C9}"/>
              </a:ext>
            </a:extLst>
          </p:cNvPr>
          <p:cNvCxnSpPr>
            <a:cxnSpLocks/>
          </p:cNvCxnSpPr>
          <p:nvPr/>
        </p:nvCxnSpPr>
        <p:spPr>
          <a:xfrm flipH="1" flipV="1">
            <a:off x="7993063" y="1962150"/>
            <a:ext cx="276225" cy="11747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23">
            <a:extLst>
              <a:ext uri="{FF2B5EF4-FFF2-40B4-BE49-F238E27FC236}">
                <a16:creationId xmlns:a16="http://schemas.microsoft.com/office/drawing/2014/main" id="{275AF47D-17B3-4267-8016-3854146AB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400" y="1335088"/>
            <a:ext cx="1385888" cy="5715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94" name="TextBox 25">
            <a:extLst>
              <a:ext uri="{FF2B5EF4-FFF2-40B4-BE49-F238E27FC236}">
                <a16:creationId xmlns:a16="http://schemas.microsoft.com/office/drawing/2014/main" id="{7959F918-2B85-4620-8D50-1C69ADEF2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513" y="6429375"/>
            <a:ext cx="19494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hlinkClick r:id="rId4"/>
              </a:rPr>
              <a:t>https://dmna.ny.gov/jobs/</a:t>
            </a:r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F4A2794C-7555-4CE9-B3EE-2F63397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1786"/>
            <a:ext cx="6781800" cy="1143000"/>
          </a:xfrm>
        </p:spPr>
        <p:txBody>
          <a:bodyPr/>
          <a:lstStyle/>
          <a:p>
            <a:r>
              <a:rPr lang="en-US" altLang="en-US" sz="4000" dirty="0"/>
              <a:t>Technician- Finish Application</a:t>
            </a:r>
          </a:p>
        </p:txBody>
      </p:sp>
      <p:pic>
        <p:nvPicPr>
          <p:cNvPr id="21507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9B9D6F1-DC3A-464F-9D07-613A4971D5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" y="1524000"/>
            <a:ext cx="8763000" cy="3635375"/>
          </a:xfrm>
        </p:spPr>
      </p:pic>
      <p:sp>
        <p:nvSpPr>
          <p:cNvPr id="21508" name="TextBox 5">
            <a:extLst>
              <a:ext uri="{FF2B5EF4-FFF2-40B4-BE49-F238E27FC236}">
                <a16:creationId xmlns:a16="http://schemas.microsoft.com/office/drawing/2014/main" id="{AFB2C692-4B76-4721-A1D6-AD02A0CE3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631950"/>
            <a:ext cx="3086100" cy="6826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6CB7E2-58DD-4C07-8433-120EA0834732}"/>
              </a:ext>
            </a:extLst>
          </p:cNvPr>
          <p:cNvCxnSpPr>
            <a:cxnSpLocks/>
          </p:cNvCxnSpPr>
          <p:nvPr/>
        </p:nvCxnSpPr>
        <p:spPr>
          <a:xfrm flipV="1">
            <a:off x="4572000" y="2514600"/>
            <a:ext cx="1143000" cy="3124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109BA20-5E0A-466C-BE3D-91B2270B4271}"/>
              </a:ext>
            </a:extLst>
          </p:cNvPr>
          <p:cNvSpPr txBox="1"/>
          <p:nvPr/>
        </p:nvSpPr>
        <p:spPr>
          <a:xfrm>
            <a:off x="77788" y="5686425"/>
            <a:ext cx="7162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+mn-lt"/>
              </a:rPr>
              <a:t>Step 6: </a:t>
            </a:r>
            <a:r>
              <a:rPr lang="en-US" sz="2000" dirty="0">
                <a:latin typeface="+mn-lt"/>
              </a:rPr>
              <a:t>Once you have completed filling out your application, make sure to click </a:t>
            </a:r>
            <a:r>
              <a:rPr lang="en-US" sz="2000" b="1" dirty="0">
                <a:latin typeface="+mn-lt"/>
              </a:rPr>
              <a:t>“Finish my application”</a:t>
            </a:r>
            <a:endParaRPr lang="en-US" sz="2000" dirty="0">
              <a:latin typeface="+mn-lt"/>
            </a:endParaRPr>
          </a:p>
        </p:txBody>
      </p:sp>
      <p:sp>
        <p:nvSpPr>
          <p:cNvPr id="21511" name="TextBox 19">
            <a:extLst>
              <a:ext uri="{FF2B5EF4-FFF2-40B4-BE49-F238E27FC236}">
                <a16:creationId xmlns:a16="http://schemas.microsoft.com/office/drawing/2014/main" id="{67B877C3-314E-4C9A-8D7F-A37EFCA16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588" y="6443663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  <a:hlinkClick r:id="rId3"/>
              </a:rPr>
              <a:t>https://dmna.ny.gov/jobs/</a:t>
            </a:r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9C9B-E639-A9B0-F3EA-58035D160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56" y="0"/>
            <a:ext cx="8229600" cy="1143000"/>
          </a:xfrm>
        </p:spPr>
        <p:txBody>
          <a:bodyPr/>
          <a:lstStyle/>
          <a:p>
            <a:r>
              <a:rPr lang="en-US" sz="4000" dirty="0"/>
              <a:t>Good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6804A-547C-A87F-27D7-ADE6A379F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Register your DD214 with your county office and the Veterans Administration.</a:t>
            </a:r>
          </a:p>
          <a:p>
            <a:endParaRPr lang="en-US" sz="1800" dirty="0"/>
          </a:p>
          <a:p>
            <a:r>
              <a:rPr lang="en-US" sz="1800" dirty="0"/>
              <a:t>Stay current with retirement benefits and entitlements, they most likely will change.  </a:t>
            </a:r>
          </a:p>
          <a:p>
            <a:endParaRPr lang="en-US" sz="1800" dirty="0"/>
          </a:p>
          <a:p>
            <a:r>
              <a:rPr lang="en-US" sz="1800" dirty="0"/>
              <a:t>Let your peers know about the retirement workshops, its not OPSEC.  </a:t>
            </a:r>
          </a:p>
          <a:p>
            <a:endParaRPr lang="en-US" sz="1800" dirty="0"/>
          </a:p>
          <a:p>
            <a:r>
              <a:rPr lang="en-US" sz="1800" dirty="0"/>
              <a:t>Wherever you chose to keep records and important documents, please share this with those in the need to know!!!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53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F4377-FD9F-4D9F-8A52-EB2D68148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7214"/>
            <a:ext cx="6705600" cy="1143000"/>
          </a:xfrm>
        </p:spPr>
        <p:txBody>
          <a:bodyPr/>
          <a:lstStyle/>
          <a:p>
            <a:r>
              <a:rPr lang="en-US" sz="4000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70836-ACA5-4E05-B144-73C45E02E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89" y="1981201"/>
            <a:ext cx="8229600" cy="213359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8000" b="1" dirty="0"/>
              <a:t>QUESTIONS?</a:t>
            </a:r>
          </a:p>
          <a:p>
            <a:pPr marL="0" indent="0" algn="ctr">
              <a:buNone/>
            </a:pP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CA2F32-5135-4B97-9619-AA061C7B3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2034" r="2227"/>
          <a:stretch/>
        </p:blipFill>
        <p:spPr bwMode="auto">
          <a:xfrm>
            <a:off x="2272030" y="3632452"/>
            <a:ext cx="4509770" cy="2566670"/>
          </a:xfrm>
          <a:prstGeom prst="flowChartTermina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746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AC9DA-0799-26AB-E153-F45412E83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sz="4000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A208-0CC6-01E0-7D64-3FB306BDF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have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Tricare Reserve Select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it will end the day of your </a:t>
            </a:r>
            <a:r>
              <a:rPr lang="en-US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Expiration – Term of Service (ETS).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convert to 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Continued Health Care Benefit Program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Quarterly cost for an individual is approx.. $1,654 and for a family $4,079.  (rates are expected to increase in 2023.)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have 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Tricare Dental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it will end the day of your ETS.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Benefeds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vision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it will end the day of your ETS.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 home loan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require a minimum 6 years of service.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 Health care coverage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you may not be eligible for VA Health care unless you or service connected through a disability claim.  After your compensation is approved, bring your 10-10EZ form or go to the VA to register for VA healthcare.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2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B9AA0-22B9-745D-FE05-BC8027EE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000" dirty="0"/>
              <a:t>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56224-24AE-E535-7F50-73065276C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 Disability Compensation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claim.  Use a Veteran Service Officer (VSO) to assist you with filing your VA disability claim.  VSO’s can be contacted at the;  County Veteran Service offices, VFW, American Legion, and DAV.  To find a Veteran Service Officer, you can also go to the VA website: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www.va.gov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Servicemembers' Group Life Insurance</a:t>
            </a:r>
            <a:r>
              <a:rPr lang="en-US" sz="1800" b="1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b="1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(SGLI) </a:t>
            </a:r>
            <a:r>
              <a:rPr lang="en-US" sz="180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ends 120 days after your ETS. </a:t>
            </a:r>
          </a:p>
          <a:p>
            <a:pPr marL="11430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0212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80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may convert to a civilian policy thru the VA website, or you can sign up</a:t>
            </a:r>
          </a:p>
          <a:p>
            <a:pPr marL="11430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for the </a:t>
            </a:r>
            <a:r>
              <a:rPr lang="en-US" sz="1800" b="1" dirty="0">
                <a:solidFill>
                  <a:srgbClr val="20212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Veteran’s Group Life Insurance (VGLI).</a:t>
            </a: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11430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Family Servicemembers' Group Life Insurance Coverage (FSGLI) </a:t>
            </a:r>
            <a:r>
              <a:rPr lang="en-US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 component of the Servicemembers' Group Life Insurance (SGLI) program.  It provides coverage for spouses and children of Servicemembers insured under SGLI.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FSGLI ends 120 days after your ETS.  You can convert to a civilian policy thru the VA website.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9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9EA1-C9ED-7B77-190F-5456807D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74" y="5316"/>
            <a:ext cx="8229600" cy="1143000"/>
          </a:xfrm>
        </p:spPr>
        <p:txBody>
          <a:bodyPr/>
          <a:lstStyle/>
          <a:p>
            <a:r>
              <a:rPr lang="en-US" sz="4000" dirty="0"/>
              <a:t>Benefits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51EEF-28A5-94FF-0199-C13263641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Traumatic Service members’ Group Life Insurance (TSGLI)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an addition to the Servicemembers’ Group Life Insurance (SGLI) program that provides traumatically injured service members funds to meet immediate, post-injury financial needs. TSGLI provides a tax-free lump-sum payment as low as $25,000 - up to a maximum of $100,000.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ends the day of your ETS date.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Judge Advocate General's Corps</a:t>
            </a:r>
            <a:r>
              <a:rPr lang="en-US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(JAG) to get a power of attorney, wills and medical power of attorneys done. </a:t>
            </a:r>
          </a:p>
          <a:p>
            <a:pPr marL="11430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Survivor Outreach Services (SOS) </a:t>
            </a:r>
            <a:r>
              <a:rPr lang="en-US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available to your family members if anything</a:t>
            </a:r>
          </a:p>
          <a:p>
            <a:pPr marL="0" marR="0" lv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happens to you for life.  The SOS can assist with determining which benefits your</a:t>
            </a:r>
          </a:p>
          <a:p>
            <a:pPr marL="0" marR="0" lv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solidFill>
                  <a:srgbClr val="20212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family members may be entitled to. </a:t>
            </a:r>
            <a:endParaRPr lang="en-US" sz="18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15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5DF5D-D7A5-41BD-627C-B36A4E4F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44" y="0"/>
            <a:ext cx="8229600" cy="1143000"/>
          </a:xfrm>
        </p:spPr>
        <p:txBody>
          <a:bodyPr/>
          <a:lstStyle/>
          <a:p>
            <a:r>
              <a:rPr lang="en-US" sz="4000" dirty="0"/>
              <a:t>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1EC88-AA69-C129-F4E8-979B6D49C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Military Member Documents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 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u="sng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Military Records</a:t>
            </a: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, make sure someone knows where they are kept. </a:t>
            </a:r>
            <a:endParaRPr lang="en-US" sz="1800" u="none" strike="noStrike" kern="0" spc="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      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Sections may include: Leave and Earning Statement (LES)/Paystub, Medical, and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    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 your military personnel history. Ex. DD214, NGB 23, LES, and Line of Duty report,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     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orders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u="sng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VA Disability status</a:t>
            </a: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– Make sure your spouse knows if you are receiving VA compensation or in the disability claims process. 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</a:t>
            </a:r>
            <a:endParaRPr lang="en-US" sz="1800" u="none" strike="noStrike" kern="0" spc="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u="sng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Medical Insurance</a:t>
            </a: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– Tricare eligibility/Civilian.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1800" u="none" strike="noStrike" kern="0" spc="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u="sng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Dental/Vision Insurance</a:t>
            </a: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– Tricare eligibility/Civilian.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1800" u="none" strike="noStrike" kern="0" spc="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u="sng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Survivor Benefit Plan (SBP)</a:t>
            </a: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– have a copy of that and let significant others know.</a:t>
            </a:r>
            <a:endParaRPr lang="en-US" sz="1800" u="none" strike="noStrike" kern="0" spc="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64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CA328-CD94-D275-2A0F-3A06A614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37"/>
            <a:ext cx="8229600" cy="1183722"/>
          </a:xfrm>
        </p:spPr>
        <p:txBody>
          <a:bodyPr/>
          <a:lstStyle/>
          <a:p>
            <a:r>
              <a:rPr lang="en-US" sz="4000" dirty="0"/>
              <a:t>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81CEA-2F73-B260-F62E-F417A1537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Other Documents (to include family)</a:t>
            </a:r>
            <a:endParaRPr lang="en-US" sz="1800" u="sng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u="sng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Medical Insurance</a:t>
            </a: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– Civilian/CHAMPVA/Medicare/Medicaid/VA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</a:t>
            </a:r>
            <a:endParaRPr lang="en-US" sz="1800" u="none" strike="noStrike" kern="0" spc="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u="sng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Dental/Vision</a:t>
            </a: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– Civilian/VA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u="none" strike="noStrike" kern="0" spc="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u="sng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Marriage, Birth certificate, Death certificates, Adoption papers, and Divorce Decrees, Social   Security card, Medicaid and Medicare cards</a:t>
            </a: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u="none" strike="noStrike" kern="0" spc="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u="sng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Life insurance policy</a:t>
            </a: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– list phone and policy numbers, instructions, payments (if payment is monthly, lump sum), company the policy is under, etc.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u="none" strike="noStrike" kern="0" spc="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u="sng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Legal/Judge Advocate General (JAG)</a:t>
            </a: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- Updated Will, Power of Attorney (POA), Medical Power of Attorney (POA), Living Will, Guardianship for children/if spouse is incapacitated and Letter of Instructions</a:t>
            </a:r>
            <a:endParaRPr lang="en-US" sz="1800" u="none" strike="noStrike" kern="0" spc="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9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E534-4D40-2361-A880-E61C8854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670"/>
            <a:ext cx="8229600" cy="1143000"/>
          </a:xfrm>
        </p:spPr>
        <p:txBody>
          <a:bodyPr/>
          <a:lstStyle/>
          <a:p>
            <a:r>
              <a:rPr lang="en-US" sz="4000" dirty="0"/>
              <a:t>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86A3B-3EAB-C8FA-817A-62BB0B841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u="sng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Financial</a:t>
            </a:r>
            <a:endParaRPr lang="en-US" sz="1800" u="none" strike="noStrike" kern="0" spc="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      a. Name of Banks, Credit Unions, etc. (account numbers)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      b. List of assets and liabilities (ex. Credit cards, loans and whose name is on them)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      c. Safe-Deposit box information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      d. 401K/Thrift Savings Plan (TSP)/Investment papers – Ex. TSP if you have thru 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      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military/civilian, cd, bonds etc.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</a:t>
            </a:r>
            <a:r>
              <a:rPr lang="en-US" sz="1800" u="sng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Property and Auto</a:t>
            </a: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information (home deeds/registrations etc.)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u="none" strike="noStrike" kern="0" spc="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</a:t>
            </a:r>
            <a:r>
              <a:rPr lang="en-US" sz="1800" u="sng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Funeral Instructions</a:t>
            </a: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(Burial, cremation, memorial service, etc.)</a:t>
            </a:r>
            <a:endParaRPr lang="en-US" sz="1800" u="none" strike="noStrike" kern="0" spc="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</a:rPr>
              <a:t>       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t>a.</a:t>
            </a:r>
            <a:r>
              <a:rPr lang="en-US" sz="1800" dirty="0">
                <a:effectLst/>
                <a:latin typeface="Calibri" panose="020F0502020204030204" pitchFamily="34" charset="0"/>
                <a:ea typeface="Arial Unicode MS"/>
              </a:rPr>
              <a:t> Pre-Need Burial Eligibility in a National Cemetery, you can do that now.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ea typeface="Arial Unicode MS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effectLst/>
                <a:latin typeface="Calibri" panose="020F0502020204030204" pitchFamily="34" charset="0"/>
                <a:ea typeface="Arial Unicode MS"/>
              </a:rPr>
              <a:t>Memberships</a:t>
            </a:r>
            <a:r>
              <a:rPr lang="en-US" sz="1800" dirty="0">
                <a:effectLst/>
                <a:latin typeface="Calibri" panose="020F0502020204030204" pitchFamily="34" charset="0"/>
                <a:ea typeface="Arial Unicode MS"/>
              </a:rPr>
              <a:t> in organizations you are associated with.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Arial Unicode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u="sng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Login Id’s and passwords</a:t>
            </a: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for accounts for all online accounts and those not online. </a:t>
            </a:r>
            <a:endParaRPr lang="en-US" sz="1800" u="none" strike="noStrike" kern="0" spc="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1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A9D38-2428-901F-BAEC-C18D6E514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37"/>
            <a:ext cx="8229600" cy="1143000"/>
          </a:xfrm>
        </p:spPr>
        <p:txBody>
          <a:bodyPr/>
          <a:lstStyle/>
          <a:p>
            <a:r>
              <a:rPr lang="en-US" sz="4000" dirty="0"/>
              <a:t>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4D401-2144-A3B6-A51D-A2C568DE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u="sng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Pets:</a:t>
            </a: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If you have pets, you can do a “pet trust” or you can make provisions in your will for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how you wish to have your pets cared for in your absence.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R="0" lv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</a:t>
            </a:r>
            <a:r>
              <a:rPr lang="en-US" sz="1800" u="sng" strike="noStrike" kern="0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MyPay</a:t>
            </a:r>
            <a:r>
              <a:rPr lang="en-US" sz="1800" u="sng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:</a:t>
            </a: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As a gray retiree you can have a </a:t>
            </a:r>
            <a:r>
              <a:rPr lang="en-US" sz="1800" u="none" strike="noStrike" kern="0" spc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MyPay</a:t>
            </a:r>
            <a:r>
              <a:rPr lang="en-US" sz="1800" u="none" strike="noStrike" kern="0" spc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account that will keep you informed on benefits and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changes that are coming to your benefits.  You will be able to track your retirement packet when the time comes. 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Arial Unicode MS"/>
              </a:rPr>
              <a:t> </a:t>
            </a:r>
            <a:r>
              <a:rPr lang="en-US" sz="1800" u="sng" dirty="0">
                <a:effectLst/>
                <a:latin typeface="Calibri" panose="020F0502020204030204" pitchFamily="34" charset="0"/>
                <a:ea typeface="Arial Unicode MS"/>
              </a:rPr>
              <a:t>USA Jobs:</a:t>
            </a:r>
            <a:r>
              <a:rPr lang="en-US" sz="1800" dirty="0">
                <a:effectLst/>
                <a:latin typeface="Calibri" panose="020F0502020204030204" pitchFamily="34" charset="0"/>
                <a:ea typeface="Arial Unicode MS"/>
              </a:rPr>
              <a:t> make sure you are using an email account other than your military. </a:t>
            </a:r>
          </a:p>
          <a:p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Burn Pit Registry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www.publichealth.va.gov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burn pit registry and all presumptive conditions. (updated regularly)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3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EF598F8-3A97-42A0-8CD8-3E14230B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607"/>
            <a:ext cx="6781800" cy="1143000"/>
          </a:xfrm>
        </p:spPr>
        <p:txBody>
          <a:bodyPr/>
          <a:lstStyle/>
          <a:p>
            <a:r>
              <a:rPr lang="en-US" altLang="en-US" dirty="0"/>
              <a:t>NYNG Job Zone</a:t>
            </a:r>
          </a:p>
        </p:txBody>
      </p:sp>
      <p:pic>
        <p:nvPicPr>
          <p:cNvPr id="14339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55940D0-8C3C-4822-B851-58569B1170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82813"/>
            <a:ext cx="7848600" cy="45450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C28808-EF4B-4CD6-A566-36A1A19A032B}"/>
              </a:ext>
            </a:extLst>
          </p:cNvPr>
          <p:cNvSpPr txBox="1"/>
          <p:nvPr/>
        </p:nvSpPr>
        <p:spPr>
          <a:xfrm>
            <a:off x="393700" y="1314450"/>
            <a:ext cx="4648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Step 1: </a:t>
            </a:r>
            <a:r>
              <a:rPr lang="en-US" sz="2400" dirty="0">
                <a:latin typeface="+mn-lt"/>
              </a:rPr>
              <a:t>Go to </a:t>
            </a:r>
            <a:r>
              <a:rPr lang="en-US" sz="2400" dirty="0">
                <a:latin typeface="+mn-lt"/>
                <a:hlinkClick r:id="rId3"/>
              </a:rPr>
              <a:t>https://dmna.ny.gov/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DB238-1C2C-4C10-931F-2F524F8E91E8}"/>
              </a:ext>
            </a:extLst>
          </p:cNvPr>
          <p:cNvSpPr txBox="1"/>
          <p:nvPr/>
        </p:nvSpPr>
        <p:spPr>
          <a:xfrm>
            <a:off x="5334000" y="1295400"/>
            <a:ext cx="4648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Step 2: </a:t>
            </a:r>
            <a:r>
              <a:rPr lang="en-US" sz="2400" dirty="0">
                <a:latin typeface="+mn-lt"/>
              </a:rPr>
              <a:t>Click “Jobs” </a:t>
            </a:r>
          </a:p>
        </p:txBody>
      </p:sp>
      <p:sp>
        <p:nvSpPr>
          <p:cNvPr id="14342" name="TextBox 7">
            <a:extLst>
              <a:ext uri="{FF2B5EF4-FFF2-40B4-BE49-F238E27FC236}">
                <a16:creationId xmlns:a16="http://schemas.microsoft.com/office/drawing/2014/main" id="{53AE6EBA-C41D-4FAE-89F8-791EB3213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888" y="3581400"/>
            <a:ext cx="620712" cy="228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D0E674-5DDF-4320-84F8-028B3F7F6A60}"/>
              </a:ext>
            </a:extLst>
          </p:cNvPr>
          <p:cNvCxnSpPr>
            <a:cxnSpLocks/>
          </p:cNvCxnSpPr>
          <p:nvPr/>
        </p:nvCxnSpPr>
        <p:spPr>
          <a:xfrm flipH="1">
            <a:off x="4686300" y="1762125"/>
            <a:ext cx="647700" cy="17430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14">
            <a:extLst>
              <a:ext uri="{FF2B5EF4-FFF2-40B4-BE49-F238E27FC236}">
                <a16:creationId xmlns:a16="http://schemas.microsoft.com/office/drawing/2014/main" id="{AC56880F-F9CD-4B9B-8EF6-44133A29D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488" y="2133600"/>
            <a:ext cx="620712" cy="228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8D7D5B-A6FD-4609-BE3B-09E0AF37B1E1}"/>
              </a:ext>
            </a:extLst>
          </p:cNvPr>
          <p:cNvCxnSpPr>
            <a:cxnSpLocks/>
          </p:cNvCxnSpPr>
          <p:nvPr/>
        </p:nvCxnSpPr>
        <p:spPr>
          <a:xfrm>
            <a:off x="990600" y="1828800"/>
            <a:ext cx="277813" cy="2682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3504</TotalTime>
  <Words>1285</Words>
  <Application>Microsoft Office PowerPoint</Application>
  <PresentationFormat>On-screen Show (4:3)</PresentationFormat>
  <Paragraphs>130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Times New Roman</vt:lpstr>
      <vt:lpstr>Office Theme</vt:lpstr>
      <vt:lpstr>NYNG Retirement Workshop</vt:lpstr>
      <vt:lpstr>Benefits</vt:lpstr>
      <vt:lpstr> Benefits</vt:lpstr>
      <vt:lpstr>Benefits </vt:lpstr>
      <vt:lpstr>Documents</vt:lpstr>
      <vt:lpstr>Documents</vt:lpstr>
      <vt:lpstr>Documents</vt:lpstr>
      <vt:lpstr>Documents</vt:lpstr>
      <vt:lpstr>NYNG Job Zone</vt:lpstr>
      <vt:lpstr>Civilian</vt:lpstr>
      <vt:lpstr>AGR, Counterdrug, &amp; ADOS</vt:lpstr>
      <vt:lpstr>Technician- T32, T5</vt:lpstr>
      <vt:lpstr>Title 32</vt:lpstr>
      <vt:lpstr>Title 5</vt:lpstr>
      <vt:lpstr>Technician- Finish Application</vt:lpstr>
      <vt:lpstr>Good to Know</vt:lpstr>
      <vt:lpstr>Questions</vt:lpstr>
    </vt:vector>
  </TitlesOfParts>
  <Company>NGB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Marling/John Montreal</dc:creator>
  <cp:lastModifiedBy>Linville, Larry Dean CIV NG NYANG (USA)</cp:lastModifiedBy>
  <cp:revision>206</cp:revision>
  <cp:lastPrinted>2022-09-14T17:03:13Z</cp:lastPrinted>
  <dcterms:created xsi:type="dcterms:W3CDTF">2004-05-18T17:08:03Z</dcterms:created>
  <dcterms:modified xsi:type="dcterms:W3CDTF">2022-09-15T18:40:22Z</dcterms:modified>
</cp:coreProperties>
</file>